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0"/>
  </p:notesMasterIdLst>
  <p:sldIdLst>
    <p:sldId id="267" r:id="rId5"/>
    <p:sldId id="291" r:id="rId6"/>
    <p:sldId id="293" r:id="rId7"/>
    <p:sldId id="313" r:id="rId8"/>
    <p:sldId id="312" r:id="rId9"/>
    <p:sldId id="295" r:id="rId10"/>
    <p:sldId id="294" r:id="rId11"/>
    <p:sldId id="296" r:id="rId12"/>
    <p:sldId id="297" r:id="rId13"/>
    <p:sldId id="290" r:id="rId14"/>
    <p:sldId id="270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7" r:id="rId23"/>
    <p:sldId id="306" r:id="rId24"/>
    <p:sldId id="308" r:id="rId25"/>
    <p:sldId id="310" r:id="rId26"/>
    <p:sldId id="309" r:id="rId27"/>
    <p:sldId id="311" r:id="rId28"/>
    <p:sldId id="266" r:id="rId29"/>
  </p:sldIdLst>
  <p:sldSz cx="12192000" cy="6858000"/>
  <p:notesSz cx="6858000" cy="9144000"/>
  <p:embeddedFontLst>
    <p:embeddedFont>
      <p:font typeface="Assistant" panose="020B0604020202020204" charset="-79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Nunito" panose="020B060402020202020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C02472-8CB6-BD23-3280-6ACFC57D1BBD}" v="5" dt="2023-04-04T07:39:31.716"/>
    <p1510:client id="{C4E6FE02-3C1D-E341-A0D9-ECEC3ED74256}" v="54" dt="2023-03-29T09:59:12.0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e Mussmann" userId="S::o.mussmann@esciencecenter.nl::3a4668bf-19c2-450e-9ac4-6e428436e84d" providerId="AD" clId="Web-{0FC02472-8CB6-BD23-3280-6ACFC57D1BBD}"/>
    <pc:docChg chg="modSld">
      <pc:chgData name="Ole Mussmann" userId="S::o.mussmann@esciencecenter.nl::3a4668bf-19c2-450e-9ac4-6e428436e84d" providerId="AD" clId="Web-{0FC02472-8CB6-BD23-3280-6ACFC57D1BBD}" dt="2023-04-04T07:39:31.716" v="4" actId="14100"/>
      <pc:docMkLst>
        <pc:docMk/>
      </pc:docMkLst>
      <pc:sldChg chg="modSp">
        <pc:chgData name="Ole Mussmann" userId="S::o.mussmann@esciencecenter.nl::3a4668bf-19c2-450e-9ac4-6e428436e84d" providerId="AD" clId="Web-{0FC02472-8CB6-BD23-3280-6ACFC57D1BBD}" dt="2023-04-04T07:39:31.716" v="4" actId="14100"/>
        <pc:sldMkLst>
          <pc:docMk/>
          <pc:sldMk cId="3976067082" sldId="296"/>
        </pc:sldMkLst>
        <pc:picChg chg="mod">
          <ac:chgData name="Ole Mussmann" userId="S::o.mussmann@esciencecenter.nl::3a4668bf-19c2-450e-9ac4-6e428436e84d" providerId="AD" clId="Web-{0FC02472-8CB6-BD23-3280-6ACFC57D1BBD}" dt="2023-04-04T07:39:31.716" v="4" actId="14100"/>
          <ac:picMkLst>
            <pc:docMk/>
            <pc:sldMk cId="3976067082" sldId="296"/>
            <ac:picMk id="5" creationId="{998881B9-3300-9945-84AE-6F0622E6E38A}"/>
          </ac:picMkLst>
        </pc:picChg>
        <pc:picChg chg="ord">
          <ac:chgData name="Ole Mussmann" userId="S::o.mussmann@esciencecenter.nl::3a4668bf-19c2-450e-9ac4-6e428436e84d" providerId="AD" clId="Web-{0FC02472-8CB6-BD23-3280-6ACFC57D1BBD}" dt="2023-04-04T07:39:27.966" v="3"/>
          <ac:picMkLst>
            <pc:docMk/>
            <pc:sldMk cId="3976067082" sldId="296"/>
            <ac:picMk id="6" creationId="{C0D0DB92-E232-D64C-B881-AA92FE14D3F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029CAD-BA1D-524F-9FF0-05E262884350}" type="datetimeFigureOut">
              <a:rPr lang="en-NL" smtClean="0"/>
              <a:t>04/04/2023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401D95-BF8D-BC46-AA1A-F0C19367AD9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4210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31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20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21866999-EA1A-5D4E-A54C-32B05219E4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9114" y="1700647"/>
            <a:ext cx="3334964" cy="355926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8582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70" y="2022475"/>
            <a:ext cx="460248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Afbeelding 1">
            <a:extLst>
              <a:ext uri="{FF2B5EF4-FFF2-40B4-BE49-F238E27FC236}">
                <a16:creationId xmlns:a16="http://schemas.microsoft.com/office/drawing/2014/main" id="{071BA0D4-0B93-479D-85E8-08D60C517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1925617"/>
            <a:ext cx="191697" cy="191697"/>
          </a:xfrm>
          <a:prstGeom prst="rect">
            <a:avLst/>
          </a:prstGeom>
        </p:spPr>
      </p:pic>
      <p:pic>
        <p:nvPicPr>
          <p:cNvPr id="13" name="Afbeelding 11">
            <a:extLst>
              <a:ext uri="{FF2B5EF4-FFF2-40B4-BE49-F238E27FC236}">
                <a16:creationId xmlns:a16="http://schemas.microsoft.com/office/drawing/2014/main" id="{FA5003EA-07F9-4F25-A16B-DD53E728F8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3162746"/>
            <a:ext cx="191697" cy="191697"/>
          </a:xfrm>
          <a:prstGeom prst="rect">
            <a:avLst/>
          </a:prstGeom>
        </p:spPr>
      </p:pic>
      <p:pic>
        <p:nvPicPr>
          <p:cNvPr id="14" name="Afbeelding 12">
            <a:extLst>
              <a:ext uri="{FF2B5EF4-FFF2-40B4-BE49-F238E27FC236}">
                <a16:creationId xmlns:a16="http://schemas.microsoft.com/office/drawing/2014/main" id="{EA323091-C82C-4E4C-90C9-DB5E85A1AC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4389118"/>
            <a:ext cx="191697" cy="191697"/>
          </a:xfrm>
          <a:prstGeom prst="rect">
            <a:avLst/>
          </a:prstGeom>
        </p:spPr>
      </p:pic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4E29CA66-CB24-0949-A555-88562E3621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2" y="1858211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0C5C2877-54AF-AF42-BEE7-797EFC6326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2" y="3100603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2E443700-FF5F-1A4A-95F6-0E656D4F86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9852" y="4326938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9788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FCDD82BE-D135-C544-8C46-204EE67B6B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0963" y="1543050"/>
            <a:ext cx="5938837" cy="3602038"/>
          </a:xfrm>
        </p:spPr>
        <p:txBody>
          <a:bodyPr/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0864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92AEA3-9819-8946-A9C8-BDDE9DB69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80" y="2821303"/>
            <a:ext cx="303453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Let’s stay</a:t>
            </a:r>
            <a:br>
              <a:rPr lang="en-US"/>
            </a:br>
            <a:r>
              <a:rPr lang="en-US"/>
              <a:t>in touch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7EA6672-B697-1F45-B601-485816F12E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1850" y="2411300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err="1"/>
              <a:t>www.eScienceCenter.nl</a:t>
            </a:r>
            <a:endParaRPr lang="nl-NL"/>
          </a:p>
        </p:txBody>
      </p:sp>
      <p:sp>
        <p:nvSpPr>
          <p:cNvPr id="9" name="Tijdelijke aanduiding voor tekst 7">
            <a:extLst>
              <a:ext uri="{FF2B5EF4-FFF2-40B4-BE49-F238E27FC236}">
                <a16:creationId xmlns:a16="http://schemas.microsoft.com/office/drawing/2014/main" id="{8044E8D2-73A1-754B-A79F-38C8566011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1850" y="3138788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err="1"/>
              <a:t>info@esciencecenter.com</a:t>
            </a:r>
            <a:endParaRPr lang="nl-NL"/>
          </a:p>
        </p:txBody>
      </p:sp>
      <p:sp>
        <p:nvSpPr>
          <p:cNvPr id="10" name="Tijdelijke aanduiding voor tekst 7">
            <a:extLst>
              <a:ext uri="{FF2B5EF4-FFF2-40B4-BE49-F238E27FC236}">
                <a16:creationId xmlns:a16="http://schemas.microsoft.com/office/drawing/2014/main" id="{5F583079-5811-6140-9BA6-DF65FDE867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1850" y="3865901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+31 (0)20 460 4770</a:t>
            </a:r>
          </a:p>
        </p:txBody>
      </p:sp>
    </p:spTree>
    <p:extLst>
      <p:ext uri="{BB962C8B-B14F-4D97-AF65-F5344CB8AC3E}">
        <p14:creationId xmlns:p14="http://schemas.microsoft.com/office/powerpoint/2010/main" val="4180169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6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20C0D452-4650-C54D-8A93-1855E1E9F2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5549" y="2126754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766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2FC0228-9E95-8343-95E7-721F4D7F7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5549" y="2126754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0416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054" y="2457485"/>
            <a:ext cx="5172860" cy="52511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2988125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82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9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0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88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0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953DF0-B3E3-4CA0-901B-3E9940F7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7C2B6-AE5B-4C95-AFBB-4E4C0CAE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9343F-3D17-496B-B837-C1FFB896E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30EFB-AB28-4A68-9CF2-24FEA7CF3D98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C3BB4-6034-4D3F-9DBD-013180527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1F1FB-D371-4F1E-A37C-3BD40CF8F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0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7" r:id="rId4"/>
    <p:sldLayoutId id="2147483663" r:id="rId5"/>
    <p:sldLayoutId id="2147483650" r:id="rId6"/>
    <p:sldLayoutId id="2147483671" r:id="rId7"/>
    <p:sldLayoutId id="2147483670" r:id="rId8"/>
    <p:sldLayoutId id="2147483661" r:id="rId9"/>
    <p:sldLayoutId id="2147483664" r:id="rId10"/>
    <p:sldLayoutId id="2147483668" r:id="rId11"/>
    <p:sldLayoutId id="2147483665" r:id="rId12"/>
    <p:sldLayoutId id="2147483669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15.pn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12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png"/><Relationship Id="rId15" Type="http://schemas.openxmlformats.org/officeDocument/2006/relationships/image" Target="../media/image17.png"/><Relationship Id="rId10" Type="http://schemas.openxmlformats.org/officeDocument/2006/relationships/image" Target="../media/image37.png"/><Relationship Id="rId4" Type="http://schemas.openxmlformats.org/officeDocument/2006/relationships/image" Target="../media/image13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D5B28-127B-ED49-9A36-ACDB07742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6639" y="2142237"/>
            <a:ext cx="7319143" cy="1678558"/>
          </a:xfrm>
        </p:spPr>
        <p:txBody>
          <a:bodyPr/>
          <a:lstStyle/>
          <a:p>
            <a:r>
              <a:rPr lang="en-US" sz="3200"/>
              <a:t>FAIR principles, Software Management Plans, and best practices for research software development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10353C8-F1B0-84E8-4EAC-CD7DC7604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54" y="-13653"/>
            <a:ext cx="4071978" cy="4238625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2C4E1640-FA4A-6866-C499-4E7C613A4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" y="1199515"/>
            <a:ext cx="2030418" cy="565848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4F24F41-6B62-73DD-D4A8-69C5CA4E6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2" y="4393182"/>
            <a:ext cx="4071979" cy="2474343"/>
          </a:xfrm>
          <a:prstGeom prst="rect">
            <a:avLst/>
          </a:prstGeom>
        </p:spPr>
      </p:pic>
      <p:pic>
        <p:nvPicPr>
          <p:cNvPr id="15" name="Afbeelding 14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BA48A7DB-4F19-A414-B682-BB6DC4CD4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817262"/>
            <a:ext cx="731832" cy="1760353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2BC4B1A0-6291-F8CA-B7B4-45301CD53D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2" y="2840204"/>
            <a:ext cx="569243" cy="1303172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213E253A-4C9A-3FE3-0ABD-4597D3E9F6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006815"/>
            <a:ext cx="2080416" cy="57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1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7565381-190E-D14A-A794-0BD97245E1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FEBCB4-CAB5-A84A-B3B0-9833E7B6A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F87486-AF42-E34F-AA75-A1DC0A5B1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447800"/>
            <a:ext cx="58293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94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7E995BE1-0C5D-C689-BA09-87C259E3432F}"/>
              </a:ext>
            </a:extLst>
          </p:cNvPr>
          <p:cNvSpPr/>
          <p:nvPr/>
        </p:nvSpPr>
        <p:spPr>
          <a:xfrm>
            <a:off x="7049435" y="1285875"/>
            <a:ext cx="4290679" cy="4050597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C4F6F64-1A82-74C5-3572-883FEF3A0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006815"/>
            <a:ext cx="2080416" cy="57203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DC57EA2F-CDA2-10A9-D43A-4D3703AD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1" y="5638800"/>
            <a:ext cx="872913" cy="91259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3AB8BE2-E82B-884C-B6E7-7C590DA85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E63C3534-A84A-D243-A7E3-ED973D85D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5414FD5-47B0-A344-A372-045843D0D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850" y="1219200"/>
            <a:ext cx="69723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84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7E995BE1-0C5D-C689-BA09-87C259E3432F}"/>
              </a:ext>
            </a:extLst>
          </p:cNvPr>
          <p:cNvSpPr/>
          <p:nvPr/>
        </p:nvSpPr>
        <p:spPr>
          <a:xfrm>
            <a:off x="7049435" y="1285875"/>
            <a:ext cx="4290679" cy="4050597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C4F6F64-1A82-74C5-3572-883FEF3A0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006815"/>
            <a:ext cx="2080416" cy="57203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DC57EA2F-CDA2-10A9-D43A-4D3703AD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1" y="5638800"/>
            <a:ext cx="872913" cy="91259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3AB8BE2-E82B-884C-B6E7-7C590DA85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E63C3534-A84A-D243-A7E3-ED973D85D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63DCC-080A-ED4E-8784-387330EB5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200" y="1416050"/>
            <a:ext cx="64516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23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7E995BE1-0C5D-C689-BA09-87C259E3432F}"/>
              </a:ext>
            </a:extLst>
          </p:cNvPr>
          <p:cNvSpPr/>
          <p:nvPr/>
        </p:nvSpPr>
        <p:spPr>
          <a:xfrm>
            <a:off x="7049435" y="1285875"/>
            <a:ext cx="4290679" cy="4050597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C4F6F64-1A82-74C5-3572-883FEF3A0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006815"/>
            <a:ext cx="2080416" cy="57203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DC57EA2F-CDA2-10A9-D43A-4D3703AD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1" y="5638800"/>
            <a:ext cx="872913" cy="91259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3AB8BE2-E82B-884C-B6E7-7C590DA85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E63C3534-A84A-D243-A7E3-ED973D85D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63DCC-080A-ED4E-8784-387330EB5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200" y="1416050"/>
            <a:ext cx="64516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52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7E995BE1-0C5D-C689-BA09-87C259E3432F}"/>
              </a:ext>
            </a:extLst>
          </p:cNvPr>
          <p:cNvSpPr/>
          <p:nvPr/>
        </p:nvSpPr>
        <p:spPr>
          <a:xfrm>
            <a:off x="7049435" y="1285875"/>
            <a:ext cx="4290679" cy="4050597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C4F6F64-1A82-74C5-3572-883FEF3A0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006815"/>
            <a:ext cx="2080416" cy="57203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DC57EA2F-CDA2-10A9-D43A-4D3703AD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1" y="5638800"/>
            <a:ext cx="872913" cy="91259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3AB8BE2-E82B-884C-B6E7-7C590DA85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E63C3534-A84A-D243-A7E3-ED973D85D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90160A-F6AB-7442-9E74-7D431A434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100" y="1371600"/>
            <a:ext cx="6273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28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7E995BE1-0C5D-C689-BA09-87C259E3432F}"/>
              </a:ext>
            </a:extLst>
          </p:cNvPr>
          <p:cNvSpPr/>
          <p:nvPr/>
        </p:nvSpPr>
        <p:spPr>
          <a:xfrm>
            <a:off x="7049435" y="1285875"/>
            <a:ext cx="4290679" cy="4050597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C4F6F64-1A82-74C5-3572-883FEF3A0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006815"/>
            <a:ext cx="2080416" cy="57203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DC57EA2F-CDA2-10A9-D43A-4D3703AD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1" y="5638800"/>
            <a:ext cx="872913" cy="91259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3AB8BE2-E82B-884C-B6E7-7C590DA85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E63C3534-A84A-D243-A7E3-ED973D85D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C8FAF0-B414-5642-BEA2-F5236F9BD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450" y="1181100"/>
            <a:ext cx="62611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76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7565381-190E-D14A-A794-0BD97245E1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FEBCB4-CAB5-A84A-B3B0-9833E7B6A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F87486-AF42-E34F-AA75-A1DC0A5B1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447800"/>
            <a:ext cx="58293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29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7E995BE1-0C5D-C689-BA09-87C259E3432F}"/>
              </a:ext>
            </a:extLst>
          </p:cNvPr>
          <p:cNvSpPr/>
          <p:nvPr/>
        </p:nvSpPr>
        <p:spPr>
          <a:xfrm>
            <a:off x="7049435" y="1285875"/>
            <a:ext cx="4290679" cy="4050597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95315C-530A-354B-ABAD-571EA19CC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131" y="2513728"/>
            <a:ext cx="8893738" cy="991479"/>
          </a:xfrm>
        </p:spPr>
        <p:txBody>
          <a:bodyPr/>
          <a:lstStyle/>
          <a:p>
            <a:r>
              <a:rPr lang="en-US" sz="3600" b="1">
                <a:latin typeface="Nunito"/>
              </a:rPr>
              <a:t>What is the difference between a version control system, and using a cloud storage system (Google Drive, </a:t>
            </a:r>
            <a:r>
              <a:rPr lang="en-US" sz="3600" b="1" err="1">
                <a:latin typeface="Nunito"/>
              </a:rPr>
              <a:t>DropBox</a:t>
            </a:r>
            <a:r>
              <a:rPr lang="en-US" sz="3600" b="1">
                <a:latin typeface="Nunito"/>
              </a:rPr>
              <a:t>, OneDrive)</a:t>
            </a:r>
            <a:endParaRPr lang="nl-NL" sz="360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C4F6F64-1A82-74C5-3572-883FEF3A0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006815"/>
            <a:ext cx="2080416" cy="57203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DC57EA2F-CDA2-10A9-D43A-4D3703AD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1" y="5638800"/>
            <a:ext cx="872913" cy="9125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C5CDA-17F7-FA4C-A659-A1DC694CE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1112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7E995BE1-0C5D-C689-BA09-87C259E3432F}"/>
              </a:ext>
            </a:extLst>
          </p:cNvPr>
          <p:cNvSpPr/>
          <p:nvPr/>
        </p:nvSpPr>
        <p:spPr>
          <a:xfrm>
            <a:off x="7049435" y="1285875"/>
            <a:ext cx="4290679" cy="4050597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95315C-530A-354B-ABAD-571EA19CC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131" y="2513728"/>
            <a:ext cx="8893738" cy="991479"/>
          </a:xfrm>
        </p:spPr>
        <p:txBody>
          <a:bodyPr/>
          <a:lstStyle/>
          <a:p>
            <a:r>
              <a:rPr lang="en-US" sz="3600" b="1">
                <a:latin typeface="Nunito"/>
              </a:rPr>
              <a:t>What are benefits of open sourcing your code?</a:t>
            </a:r>
            <a:br>
              <a:rPr lang="en-US" sz="3600" b="1">
                <a:latin typeface="Nunito"/>
              </a:rPr>
            </a:br>
            <a:br>
              <a:rPr lang="en-US" sz="3600" b="1">
                <a:latin typeface="Nunito"/>
              </a:rPr>
            </a:br>
            <a:r>
              <a:rPr lang="en-US" sz="3600" b="1">
                <a:latin typeface="Nunito"/>
              </a:rPr>
              <a:t>What are negative consequences of open sourcing your code?</a:t>
            </a:r>
            <a:endParaRPr lang="nl-NL" sz="360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C4F6F64-1A82-74C5-3572-883FEF3A0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006815"/>
            <a:ext cx="2080416" cy="57203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DC57EA2F-CDA2-10A9-D43A-4D3703AD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1" y="5638800"/>
            <a:ext cx="872913" cy="9125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C5CDA-17F7-FA4C-A659-A1DC694CE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98197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7E995BE1-0C5D-C689-BA09-87C259E3432F}"/>
              </a:ext>
            </a:extLst>
          </p:cNvPr>
          <p:cNvSpPr/>
          <p:nvPr/>
        </p:nvSpPr>
        <p:spPr>
          <a:xfrm>
            <a:off x="7049435" y="1285875"/>
            <a:ext cx="4290679" cy="4050597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C4F6F64-1A82-74C5-3572-883FEF3A0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006815"/>
            <a:ext cx="2080416" cy="57203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DC57EA2F-CDA2-10A9-D43A-4D3703AD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1" y="5638800"/>
            <a:ext cx="872913" cy="91259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4EB7497-7A4B-4D4C-8DF4-20CC0AE53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9D8BF2-589B-D041-AC04-38DCEC753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F0F642-2BD9-9E49-BB07-E307927C5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082" y="2624272"/>
            <a:ext cx="8041431" cy="145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6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D5B28-127B-ED49-9A36-ACDB07742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6639" y="2142237"/>
            <a:ext cx="7319143" cy="1678558"/>
          </a:xfrm>
        </p:spPr>
        <p:txBody>
          <a:bodyPr/>
          <a:lstStyle/>
          <a:p>
            <a:r>
              <a:rPr lang="en-US" sz="3200"/>
              <a:t>FAIR principles, Software Management Plans, and best practices for research software development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10353C8-F1B0-84E8-4EAC-CD7DC7604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54" y="-13653"/>
            <a:ext cx="4071978" cy="4238625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2C4E1640-FA4A-6866-C499-4E7C613A4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" y="1199515"/>
            <a:ext cx="2030418" cy="565848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4F24F41-6B62-73DD-D4A8-69C5CA4E6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2" y="4393182"/>
            <a:ext cx="4071979" cy="2474343"/>
          </a:xfrm>
          <a:prstGeom prst="rect">
            <a:avLst/>
          </a:prstGeom>
        </p:spPr>
      </p:pic>
      <p:pic>
        <p:nvPicPr>
          <p:cNvPr id="15" name="Afbeelding 14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BA48A7DB-4F19-A414-B682-BB6DC4CD4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817262"/>
            <a:ext cx="731832" cy="1760353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2BC4B1A0-6291-F8CA-B7B4-45301CD53D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2" y="2840204"/>
            <a:ext cx="569243" cy="1303172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213E253A-4C9A-3FE3-0ABD-4597D3E9F6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006815"/>
            <a:ext cx="2080416" cy="57203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3EDD7762-C9E9-AB44-8E1F-6B6801BE5B96}"/>
              </a:ext>
            </a:extLst>
          </p:cNvPr>
          <p:cNvSpPr txBox="1">
            <a:spLocks/>
          </p:cNvSpPr>
          <p:nvPr/>
        </p:nvSpPr>
        <p:spPr>
          <a:xfrm>
            <a:off x="3689827" y="3820795"/>
            <a:ext cx="8056057" cy="16785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err="1"/>
              <a:t>Oftewel</a:t>
            </a:r>
            <a:r>
              <a:rPr lang="en-US" sz="3200"/>
              <a:t>… Hoe </a:t>
            </a:r>
            <a:r>
              <a:rPr lang="en-US" sz="3200" err="1"/>
              <a:t>maak</a:t>
            </a:r>
            <a:r>
              <a:rPr lang="en-US" sz="3200"/>
              <a:t> </a:t>
            </a:r>
            <a:r>
              <a:rPr lang="en-US" sz="3200" err="1"/>
              <a:t>ik</a:t>
            </a:r>
            <a:r>
              <a:rPr lang="en-US" sz="3200"/>
              <a:t> ‘</a:t>
            </a:r>
            <a:r>
              <a:rPr lang="en-US" sz="3200" err="1"/>
              <a:t>goede</a:t>
            </a:r>
            <a:r>
              <a:rPr lang="en-US" sz="3200"/>
              <a:t>’ software?</a:t>
            </a:r>
          </a:p>
        </p:txBody>
      </p:sp>
    </p:spTree>
    <p:extLst>
      <p:ext uri="{BB962C8B-B14F-4D97-AF65-F5344CB8AC3E}">
        <p14:creationId xmlns:p14="http://schemas.microsoft.com/office/powerpoint/2010/main" val="4076938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7E995BE1-0C5D-C689-BA09-87C259E3432F}"/>
              </a:ext>
            </a:extLst>
          </p:cNvPr>
          <p:cNvSpPr/>
          <p:nvPr/>
        </p:nvSpPr>
        <p:spPr>
          <a:xfrm>
            <a:off x="7049435" y="1285875"/>
            <a:ext cx="4290679" cy="4050597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C4F6F64-1A82-74C5-3572-883FEF3A0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006815"/>
            <a:ext cx="2080416" cy="57203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DC57EA2F-CDA2-10A9-D43A-4D3703AD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1" y="5638800"/>
            <a:ext cx="872913" cy="91259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3AB8BE2-E82B-884C-B6E7-7C590DA85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E63C3534-A84A-D243-A7E3-ED973D85D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90160A-F6AB-7442-9E74-7D431A434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100" y="1371600"/>
            <a:ext cx="6273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16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7E995BE1-0C5D-C689-BA09-87C259E3432F}"/>
              </a:ext>
            </a:extLst>
          </p:cNvPr>
          <p:cNvSpPr/>
          <p:nvPr/>
        </p:nvSpPr>
        <p:spPr>
          <a:xfrm>
            <a:off x="7049435" y="1285875"/>
            <a:ext cx="4290679" cy="4050597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C4F6F64-1A82-74C5-3572-883FEF3A0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006815"/>
            <a:ext cx="2080416" cy="57203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DC57EA2F-CDA2-10A9-D43A-4D3703AD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1" y="5638800"/>
            <a:ext cx="872913" cy="91259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3AB8BE2-E82B-884C-B6E7-7C590DA85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E63C3534-A84A-D243-A7E3-ED973D85D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10149215" cy="1310207"/>
          </a:xfrm>
        </p:spPr>
        <p:txBody>
          <a:bodyPr/>
          <a:lstStyle/>
          <a:p>
            <a:r>
              <a:rPr lang="en-NL"/>
              <a:t>You have to provide information necessary to cite your software!</a:t>
            </a:r>
          </a:p>
        </p:txBody>
      </p:sp>
    </p:spTree>
    <p:extLst>
      <p:ext uri="{BB962C8B-B14F-4D97-AF65-F5344CB8AC3E}">
        <p14:creationId xmlns:p14="http://schemas.microsoft.com/office/powerpoint/2010/main" val="2121256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7E995BE1-0C5D-C689-BA09-87C259E3432F}"/>
              </a:ext>
            </a:extLst>
          </p:cNvPr>
          <p:cNvSpPr/>
          <p:nvPr/>
        </p:nvSpPr>
        <p:spPr>
          <a:xfrm>
            <a:off x="7049435" y="1285875"/>
            <a:ext cx="4290679" cy="4050597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C4F6F64-1A82-74C5-3572-883FEF3A0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006815"/>
            <a:ext cx="2080416" cy="57203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DC57EA2F-CDA2-10A9-D43A-4D3703AD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1" y="5638800"/>
            <a:ext cx="872913" cy="91259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3AB8BE2-E82B-884C-B6E7-7C590DA85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E63C3534-A84A-D243-A7E3-ED973D85D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C8FAF0-B414-5642-BEA2-F5236F9BD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450" y="1181100"/>
            <a:ext cx="62611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41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7E995BE1-0C5D-C689-BA09-87C259E3432F}"/>
              </a:ext>
            </a:extLst>
          </p:cNvPr>
          <p:cNvSpPr/>
          <p:nvPr/>
        </p:nvSpPr>
        <p:spPr>
          <a:xfrm>
            <a:off x="7049435" y="1285875"/>
            <a:ext cx="4290679" cy="4050597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C4F6F64-1A82-74C5-3572-883FEF3A0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006815"/>
            <a:ext cx="2080416" cy="57203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DC57EA2F-CDA2-10A9-D43A-4D3703AD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1" y="5638800"/>
            <a:ext cx="872913" cy="91259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3AB8BE2-E82B-884C-B6E7-7C590DA85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E63C3534-A84A-D243-A7E3-ED973D85D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10149215" cy="1310207"/>
          </a:xfrm>
        </p:spPr>
        <p:txBody>
          <a:bodyPr/>
          <a:lstStyle/>
          <a:p>
            <a:r>
              <a:rPr lang="en-NL"/>
              <a:t>Citing software is not straightforward.</a:t>
            </a:r>
            <a:br>
              <a:rPr lang="en-NL"/>
            </a:br>
            <a:br>
              <a:rPr lang="en-NL"/>
            </a:br>
            <a:r>
              <a:rPr lang="en-NL"/>
              <a:t>You have to provide information necessary to cite your software!</a:t>
            </a:r>
          </a:p>
        </p:txBody>
      </p:sp>
    </p:spTree>
    <p:extLst>
      <p:ext uri="{BB962C8B-B14F-4D97-AF65-F5344CB8AC3E}">
        <p14:creationId xmlns:p14="http://schemas.microsoft.com/office/powerpoint/2010/main" val="322018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7E995BE1-0C5D-C689-BA09-87C259E3432F}"/>
              </a:ext>
            </a:extLst>
          </p:cNvPr>
          <p:cNvSpPr/>
          <p:nvPr/>
        </p:nvSpPr>
        <p:spPr>
          <a:xfrm>
            <a:off x="7049435" y="1285875"/>
            <a:ext cx="4290679" cy="4050597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C4F6F64-1A82-74C5-3572-883FEF3A0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006815"/>
            <a:ext cx="2080416" cy="57203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DC57EA2F-CDA2-10A9-D43A-4D3703AD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1" y="5638800"/>
            <a:ext cx="872913" cy="91259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3AB8BE2-E82B-884C-B6E7-7C590DA85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E63C3534-A84A-D243-A7E3-ED973D85D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10149215" cy="1310207"/>
          </a:xfrm>
        </p:spPr>
        <p:txBody>
          <a:bodyPr/>
          <a:lstStyle/>
          <a:p>
            <a:r>
              <a:rPr lang="en-NL"/>
              <a:t>Citing software is not straightforward.</a:t>
            </a:r>
            <a:br>
              <a:rPr lang="en-NL"/>
            </a:br>
            <a:br>
              <a:rPr lang="en-NL"/>
            </a:br>
            <a:r>
              <a:rPr lang="en-NL"/>
              <a:t>You have to provide information necessary to cite your software!</a:t>
            </a:r>
          </a:p>
        </p:txBody>
      </p:sp>
    </p:spTree>
    <p:extLst>
      <p:ext uri="{BB962C8B-B14F-4D97-AF65-F5344CB8AC3E}">
        <p14:creationId xmlns:p14="http://schemas.microsoft.com/office/powerpoint/2010/main" val="1582146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hoek 27">
            <a:extLst>
              <a:ext uri="{FF2B5EF4-FFF2-40B4-BE49-F238E27FC236}">
                <a16:creationId xmlns:a16="http://schemas.microsoft.com/office/drawing/2014/main" id="{87912A70-C0B3-E6FA-DBEB-210D517D3DA7}"/>
              </a:ext>
            </a:extLst>
          </p:cNvPr>
          <p:cNvSpPr/>
          <p:nvPr/>
        </p:nvSpPr>
        <p:spPr>
          <a:xfrm>
            <a:off x="4063977" y="0"/>
            <a:ext cx="812795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8023C-E8B0-5D45-B2E2-C470D19A2F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80" y="3767353"/>
            <a:ext cx="303453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Let’s stay</a:t>
            </a:r>
            <a:br>
              <a:rPr lang="en-US"/>
            </a:br>
            <a:r>
              <a:rPr lang="en-US"/>
              <a:t>in touch</a:t>
            </a:r>
          </a:p>
        </p:txBody>
      </p:sp>
      <p:sp>
        <p:nvSpPr>
          <p:cNvPr id="3" name="Tijdelijke aanduiding voor tekst 7">
            <a:extLst>
              <a:ext uri="{FF2B5EF4-FFF2-40B4-BE49-F238E27FC236}">
                <a16:creationId xmlns:a16="http://schemas.microsoft.com/office/drawing/2014/main" id="{3AD75782-B307-EE4B-B28C-3341D9638E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40981" y="1852539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err="1"/>
              <a:t>www.eScienceCenter.nl</a:t>
            </a:r>
            <a:endParaRPr lang="nl-NL"/>
          </a:p>
        </p:txBody>
      </p:sp>
      <p:sp>
        <p:nvSpPr>
          <p:cNvPr id="4" name="Tijdelijke aanduiding voor tekst 7">
            <a:extLst>
              <a:ext uri="{FF2B5EF4-FFF2-40B4-BE49-F238E27FC236}">
                <a16:creationId xmlns:a16="http://schemas.microsoft.com/office/drawing/2014/main" id="{95E3912A-4C7D-E14E-AA32-A9DFF63E84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40981" y="2352616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info@esciencecenter.nl</a:t>
            </a:r>
          </a:p>
        </p:txBody>
      </p:sp>
      <p:sp>
        <p:nvSpPr>
          <p:cNvPr id="5" name="Tijdelijke aanduiding voor tekst 7">
            <a:extLst>
              <a:ext uri="{FF2B5EF4-FFF2-40B4-BE49-F238E27FC236}">
                <a16:creationId xmlns:a16="http://schemas.microsoft.com/office/drawing/2014/main" id="{F6209456-4EFA-3843-8A44-4722F9136E6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40981" y="2888187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+31 (0)20 460 4770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C8D59EB-0E2A-F456-8EA1-C607170435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9"/>
          <a:stretch/>
        </p:blipFill>
        <p:spPr>
          <a:xfrm>
            <a:off x="8127954" y="0"/>
            <a:ext cx="4071978" cy="2992099"/>
          </a:xfrm>
          <a:prstGeom prst="rect">
            <a:avLst/>
          </a:prstGeom>
        </p:spPr>
      </p:pic>
      <p:pic>
        <p:nvPicPr>
          <p:cNvPr id="7" name="Afbeelding 6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497D229A-5C21-227A-73D3-604456448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3738849"/>
            <a:ext cx="731832" cy="176035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176A494-1C03-DDA0-26C4-0ED3F794AC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5" b="81263"/>
          <a:stretch/>
        </p:blipFill>
        <p:spPr>
          <a:xfrm>
            <a:off x="4063405" y="4649096"/>
            <a:ext cx="2029927" cy="2208904"/>
          </a:xfrm>
          <a:prstGeom prst="rect">
            <a:avLst/>
          </a:prstGeom>
        </p:spPr>
      </p:pic>
      <p:pic>
        <p:nvPicPr>
          <p:cNvPr id="9" name="Tijdelijke aanduiding voor inhoud 9">
            <a:extLst>
              <a:ext uri="{FF2B5EF4-FFF2-40B4-BE49-F238E27FC236}">
                <a16:creationId xmlns:a16="http://schemas.microsoft.com/office/drawing/2014/main" id="{2B686402-5592-8894-E7F8-2ACA3F464B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15"/>
          <a:stretch/>
        </p:blipFill>
        <p:spPr>
          <a:xfrm>
            <a:off x="6077409" y="5717283"/>
            <a:ext cx="2029928" cy="1146149"/>
          </a:xfrm>
          <a:prstGeom prst="rect">
            <a:avLst/>
          </a:prstGeom>
        </p:spPr>
      </p:pic>
      <p:pic>
        <p:nvPicPr>
          <p:cNvPr id="11" name="Graphic 10" descr="Ontvanger met effen opvulling">
            <a:extLst>
              <a:ext uri="{FF2B5EF4-FFF2-40B4-BE49-F238E27FC236}">
                <a16:creationId xmlns:a16="http://schemas.microsoft.com/office/drawing/2014/main" id="{48B736F7-0290-B78E-5E57-05B8AD71F0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5131" y="2915787"/>
            <a:ext cx="291889" cy="291889"/>
          </a:xfrm>
          <a:prstGeom prst="rect">
            <a:avLst/>
          </a:prstGeom>
        </p:spPr>
      </p:pic>
      <p:pic>
        <p:nvPicPr>
          <p:cNvPr id="13" name="Graphic 12" descr="Envelop met effen opvulling">
            <a:extLst>
              <a:ext uri="{FF2B5EF4-FFF2-40B4-BE49-F238E27FC236}">
                <a16:creationId xmlns:a16="http://schemas.microsoft.com/office/drawing/2014/main" id="{B718220F-31C0-C659-5AED-9C53048A81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61190" y="2366149"/>
            <a:ext cx="359767" cy="359767"/>
          </a:xfrm>
          <a:prstGeom prst="rect">
            <a:avLst/>
          </a:prstGeom>
        </p:spPr>
      </p:pic>
      <p:pic>
        <p:nvPicPr>
          <p:cNvPr id="15" name="Graphic 14" descr="Webontwerp met effen opvulling">
            <a:extLst>
              <a:ext uri="{FF2B5EF4-FFF2-40B4-BE49-F238E27FC236}">
                <a16:creationId xmlns:a16="http://schemas.microsoft.com/office/drawing/2014/main" id="{D90E8C64-A082-C6E3-F770-6D5FF0144C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61191" y="1815543"/>
            <a:ext cx="359767" cy="359767"/>
          </a:xfrm>
          <a:prstGeom prst="rect">
            <a:avLst/>
          </a:prstGeom>
        </p:spPr>
      </p:pic>
      <p:pic>
        <p:nvPicPr>
          <p:cNvPr id="21" name="Afbeelding 20" descr="Afbeelding met bijl, vectorafbeeldingen&#10;&#10;Automatisch gegenereerde beschrijving">
            <a:extLst>
              <a:ext uri="{FF2B5EF4-FFF2-40B4-BE49-F238E27FC236}">
                <a16:creationId xmlns:a16="http://schemas.microsoft.com/office/drawing/2014/main" id="{A04E5A98-6ACF-B0D0-1671-DFBFA198EE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48" y="3397481"/>
            <a:ext cx="396622" cy="396622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2BAD9D4D-4FF6-051E-0CA8-72334812AD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49" y="4009017"/>
            <a:ext cx="291889" cy="291889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AC16DC2A-9854-3A7E-FC7B-AB4FAEE462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662" y="4549996"/>
            <a:ext cx="340928" cy="340928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177CF833-1AED-72B3-9FD9-057F21BAFE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006815"/>
            <a:ext cx="2080416" cy="572034"/>
          </a:xfrm>
          <a:prstGeom prst="rect">
            <a:avLst/>
          </a:prstGeom>
        </p:spPr>
      </p:pic>
      <p:sp>
        <p:nvSpPr>
          <p:cNvPr id="30" name="Tijdelijke aanduiding voor tekst 7">
            <a:extLst>
              <a:ext uri="{FF2B5EF4-FFF2-40B4-BE49-F238E27FC236}">
                <a16:creationId xmlns:a16="http://schemas.microsoft.com/office/drawing/2014/main" id="{EBF532CB-52C9-3A83-89CD-6B799E3B2C96}"/>
              </a:ext>
            </a:extLst>
          </p:cNvPr>
          <p:cNvSpPr txBox="1">
            <a:spLocks/>
          </p:cNvSpPr>
          <p:nvPr/>
        </p:nvSpPr>
        <p:spPr>
          <a:xfrm>
            <a:off x="6637989" y="3437253"/>
            <a:ext cx="3334964" cy="45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@eScienceCenter</a:t>
            </a:r>
          </a:p>
        </p:txBody>
      </p:sp>
      <p:sp>
        <p:nvSpPr>
          <p:cNvPr id="31" name="Tijdelijke aanduiding voor tekst 7">
            <a:extLst>
              <a:ext uri="{FF2B5EF4-FFF2-40B4-BE49-F238E27FC236}">
                <a16:creationId xmlns:a16="http://schemas.microsoft.com/office/drawing/2014/main" id="{9AB01774-7DC4-364E-9EE8-0EF0F20B39C5}"/>
              </a:ext>
            </a:extLst>
          </p:cNvPr>
          <p:cNvSpPr txBox="1">
            <a:spLocks/>
          </p:cNvSpPr>
          <p:nvPr/>
        </p:nvSpPr>
        <p:spPr>
          <a:xfrm>
            <a:off x="6637989" y="4004074"/>
            <a:ext cx="3334964" cy="45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Netherlands </a:t>
            </a:r>
            <a:r>
              <a:rPr lang="nl-NL" err="1"/>
              <a:t>Escience</a:t>
            </a:r>
            <a:r>
              <a:rPr lang="nl-NL"/>
              <a:t> Center</a:t>
            </a:r>
          </a:p>
        </p:txBody>
      </p:sp>
      <p:sp>
        <p:nvSpPr>
          <p:cNvPr id="32" name="Tijdelijke aanduiding voor tekst 7">
            <a:extLst>
              <a:ext uri="{FF2B5EF4-FFF2-40B4-BE49-F238E27FC236}">
                <a16:creationId xmlns:a16="http://schemas.microsoft.com/office/drawing/2014/main" id="{7A7B6EB6-E8CF-F63F-F735-8B4CEC7E4E18}"/>
              </a:ext>
            </a:extLst>
          </p:cNvPr>
          <p:cNvSpPr txBox="1">
            <a:spLocks/>
          </p:cNvSpPr>
          <p:nvPr/>
        </p:nvSpPr>
        <p:spPr>
          <a:xfrm>
            <a:off x="6620957" y="4572488"/>
            <a:ext cx="3334964" cy="45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@eScienceCenter@akademienl.social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3E68E063-8371-45E0-6DE5-4FA1EE0E43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25" y="1509042"/>
            <a:ext cx="2086750" cy="208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75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7E995BE1-0C5D-C689-BA09-87C259E3432F}"/>
              </a:ext>
            </a:extLst>
          </p:cNvPr>
          <p:cNvSpPr/>
          <p:nvPr/>
        </p:nvSpPr>
        <p:spPr>
          <a:xfrm>
            <a:off x="11245742" y="1811825"/>
            <a:ext cx="45719" cy="1490562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C4F6F64-1A82-74C5-3572-883FEF3A0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006815"/>
            <a:ext cx="2080416" cy="57203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DC57EA2F-CDA2-10A9-D43A-4D3703AD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1" y="5638800"/>
            <a:ext cx="872913" cy="912591"/>
          </a:xfrm>
          <a:prstGeom prst="rect">
            <a:avLst/>
          </a:prstGeom>
        </p:spPr>
      </p:pic>
      <p:pic>
        <p:nvPicPr>
          <p:cNvPr id="2050" name="Picture 2" descr="Vliegensvlugge knutsel">
            <a:extLst>
              <a:ext uri="{FF2B5EF4-FFF2-40B4-BE49-F238E27FC236}">
                <a16:creationId xmlns:a16="http://schemas.microsoft.com/office/drawing/2014/main" id="{DD8C6521-F44B-B147-AA27-7708351D8E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846" y="2142772"/>
            <a:ext cx="3897720" cy="263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F087629-09AA-5F4C-A915-7D823370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2052" name="Picture 4" descr="Smartphone in vliegtuig gebruiken mag voortaan in de EU - AG Connect">
            <a:extLst>
              <a:ext uri="{FF2B5EF4-FFF2-40B4-BE49-F238E27FC236}">
                <a16:creationId xmlns:a16="http://schemas.microsoft.com/office/drawing/2014/main" id="{D6313217-3193-D14C-A3B4-CBE8B6BDE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611" y="2288533"/>
            <a:ext cx="3738735" cy="249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BA5D37-02D4-5948-9708-A621244F38B5}"/>
              </a:ext>
            </a:extLst>
          </p:cNvPr>
          <p:cNvSpPr txBox="1"/>
          <p:nvPr/>
        </p:nvSpPr>
        <p:spPr>
          <a:xfrm>
            <a:off x="2078182" y="5328458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Programmeren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FDAE64-360E-B045-8E0C-84EB6DEBD601}"/>
              </a:ext>
            </a:extLst>
          </p:cNvPr>
          <p:cNvSpPr txBox="1"/>
          <p:nvPr/>
        </p:nvSpPr>
        <p:spPr>
          <a:xfrm>
            <a:off x="8437881" y="5454134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3728277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7E995BE1-0C5D-C689-BA09-87C259E3432F}"/>
              </a:ext>
            </a:extLst>
          </p:cNvPr>
          <p:cNvSpPr/>
          <p:nvPr/>
        </p:nvSpPr>
        <p:spPr>
          <a:xfrm>
            <a:off x="7049435" y="1285875"/>
            <a:ext cx="4290679" cy="4050597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95315C-530A-354B-ABAD-571EA19CC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862" y="530049"/>
            <a:ext cx="8893738" cy="991479"/>
          </a:xfrm>
        </p:spPr>
        <p:txBody>
          <a:bodyPr/>
          <a:lstStyle/>
          <a:p>
            <a:r>
              <a:rPr lang="en-US" sz="3600" b="1">
                <a:latin typeface="Nunito"/>
              </a:rPr>
              <a:t>Hoe </a:t>
            </a:r>
            <a:r>
              <a:rPr lang="en-US" sz="3600" b="1" err="1">
                <a:latin typeface="Nunito"/>
              </a:rPr>
              <a:t>gaan</a:t>
            </a:r>
            <a:r>
              <a:rPr lang="en-US" sz="3600" b="1">
                <a:latin typeface="Nunito"/>
              </a:rPr>
              <a:t> we </a:t>
            </a:r>
            <a:r>
              <a:rPr lang="en-US" sz="3600" b="1" err="1">
                <a:latin typeface="Nunito"/>
              </a:rPr>
              <a:t>te</a:t>
            </a:r>
            <a:r>
              <a:rPr lang="en-US" sz="3600" b="1">
                <a:latin typeface="Nunito"/>
              </a:rPr>
              <a:t> </a:t>
            </a:r>
            <a:r>
              <a:rPr lang="en-US" sz="3600" b="1" err="1">
                <a:latin typeface="Nunito"/>
              </a:rPr>
              <a:t>werk</a:t>
            </a:r>
            <a:r>
              <a:rPr lang="en-US" sz="3600" b="1">
                <a:latin typeface="Nunito"/>
              </a:rPr>
              <a:t>?</a:t>
            </a:r>
            <a:endParaRPr lang="nl-NL" sz="360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C4F6F64-1A82-74C5-3572-883FEF3A0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006815"/>
            <a:ext cx="2080416" cy="57203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DC57EA2F-CDA2-10A9-D43A-4D3703AD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1" y="5638800"/>
            <a:ext cx="872913" cy="9125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E3612-8C66-5A4C-B735-0EA5AD07C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716" y="1609790"/>
            <a:ext cx="10473411" cy="4242370"/>
          </a:xfrm>
        </p:spPr>
        <p:txBody>
          <a:bodyPr/>
          <a:lstStyle/>
          <a:p>
            <a:r>
              <a:rPr lang="en-NL"/>
              <a:t>Jullie werken samen aan een research software project: </a:t>
            </a:r>
            <a:r>
              <a:rPr lang="en-GB" sz="2000">
                <a:solidFill>
                  <a:schemeClr val="dk1"/>
                </a:solidFill>
              </a:rPr>
              <a:t>Het project is </a:t>
            </a:r>
            <a:r>
              <a:rPr lang="en-GB" sz="2000" err="1">
                <a:solidFill>
                  <a:schemeClr val="dk1"/>
                </a:solidFill>
              </a:rPr>
              <a:t>geschreven</a:t>
            </a:r>
            <a:r>
              <a:rPr lang="en-GB" sz="2000">
                <a:solidFill>
                  <a:schemeClr val="dk1"/>
                </a:solidFill>
              </a:rPr>
              <a:t> in Python </a:t>
            </a:r>
            <a:r>
              <a:rPr lang="en-GB" sz="2000" err="1">
                <a:solidFill>
                  <a:schemeClr val="dk1"/>
                </a:solidFill>
              </a:rPr>
              <a:t>en</a:t>
            </a:r>
            <a:r>
              <a:rPr lang="en-GB" sz="2000">
                <a:solidFill>
                  <a:schemeClr val="dk1"/>
                </a:solidFill>
              </a:rPr>
              <a:t> </a:t>
            </a:r>
            <a:r>
              <a:rPr lang="en-GB" sz="2000" err="1">
                <a:solidFill>
                  <a:schemeClr val="dk1"/>
                </a:solidFill>
              </a:rPr>
              <a:t>bestudeert</a:t>
            </a:r>
            <a:r>
              <a:rPr lang="en-GB" sz="2000">
                <a:solidFill>
                  <a:schemeClr val="dk1"/>
                </a:solidFill>
              </a:rPr>
              <a:t> </a:t>
            </a:r>
            <a:r>
              <a:rPr lang="en-GB" sz="2000" err="1">
                <a:solidFill>
                  <a:schemeClr val="dk1"/>
                </a:solidFill>
              </a:rPr>
              <a:t>en</a:t>
            </a:r>
            <a:r>
              <a:rPr lang="en-GB" sz="2000">
                <a:solidFill>
                  <a:schemeClr val="dk1"/>
                </a:solidFill>
              </a:rPr>
              <a:t> </a:t>
            </a:r>
            <a:r>
              <a:rPr lang="en-GB" sz="2000" err="1">
                <a:solidFill>
                  <a:schemeClr val="dk1"/>
                </a:solidFill>
              </a:rPr>
              <a:t>analyseert</a:t>
            </a:r>
            <a:r>
              <a:rPr lang="en-GB" sz="2000">
                <a:solidFill>
                  <a:schemeClr val="dk1"/>
                </a:solidFill>
              </a:rPr>
              <a:t> </a:t>
            </a:r>
            <a:r>
              <a:rPr lang="en-GB" sz="2000" err="1">
                <a:solidFill>
                  <a:schemeClr val="dk1"/>
                </a:solidFill>
              </a:rPr>
              <a:t>ontstekingen</a:t>
            </a:r>
            <a:r>
              <a:rPr lang="en-GB" sz="2000">
                <a:solidFill>
                  <a:schemeClr val="dk1"/>
                </a:solidFill>
              </a:rPr>
              <a:t> </a:t>
            </a:r>
            <a:r>
              <a:rPr lang="en-GB" sz="2000" err="1">
                <a:solidFill>
                  <a:schemeClr val="dk1"/>
                </a:solidFill>
              </a:rPr>
              <a:t>bij</a:t>
            </a:r>
            <a:r>
              <a:rPr lang="en-GB" sz="2000">
                <a:solidFill>
                  <a:schemeClr val="dk1"/>
                </a:solidFill>
              </a:rPr>
              <a:t> </a:t>
            </a:r>
            <a:r>
              <a:rPr lang="en-GB" sz="2000" err="1">
                <a:solidFill>
                  <a:schemeClr val="dk1"/>
                </a:solidFill>
              </a:rPr>
              <a:t>een</a:t>
            </a:r>
            <a:r>
              <a:rPr lang="en-GB" sz="2000">
                <a:solidFill>
                  <a:schemeClr val="dk1"/>
                </a:solidFill>
              </a:rPr>
              <a:t> </a:t>
            </a:r>
            <a:r>
              <a:rPr lang="en-GB" sz="2000" err="1">
                <a:solidFill>
                  <a:schemeClr val="dk1"/>
                </a:solidFill>
              </a:rPr>
              <a:t>groep</a:t>
            </a:r>
            <a:r>
              <a:rPr lang="en-GB" sz="2000">
                <a:solidFill>
                  <a:schemeClr val="dk1"/>
                </a:solidFill>
              </a:rPr>
              <a:t> </a:t>
            </a:r>
            <a:r>
              <a:rPr lang="en-GB" sz="2000" err="1">
                <a:solidFill>
                  <a:schemeClr val="dk1"/>
                </a:solidFill>
              </a:rPr>
              <a:t>patiënten</a:t>
            </a:r>
            <a:r>
              <a:rPr lang="en-GB" sz="2000">
                <a:solidFill>
                  <a:schemeClr val="dk1"/>
                </a:solidFill>
              </a:rPr>
              <a:t> die in </a:t>
            </a:r>
            <a:r>
              <a:rPr lang="en-GB" sz="2000" err="1">
                <a:solidFill>
                  <a:schemeClr val="dk1"/>
                </a:solidFill>
              </a:rPr>
              <a:t>een</a:t>
            </a:r>
            <a:r>
              <a:rPr lang="en-GB" sz="2000">
                <a:solidFill>
                  <a:schemeClr val="dk1"/>
                </a:solidFill>
              </a:rPr>
              <a:t> </a:t>
            </a:r>
            <a:r>
              <a:rPr lang="en-GB" sz="2000" err="1">
                <a:solidFill>
                  <a:schemeClr val="dk1"/>
                </a:solidFill>
              </a:rPr>
              <a:t>medische</a:t>
            </a:r>
            <a:r>
              <a:rPr lang="en-GB" sz="2000">
                <a:solidFill>
                  <a:schemeClr val="dk1"/>
                </a:solidFill>
              </a:rPr>
              <a:t> </a:t>
            </a:r>
            <a:r>
              <a:rPr lang="en-GB" sz="2000" err="1">
                <a:solidFill>
                  <a:schemeClr val="dk1"/>
                </a:solidFill>
              </a:rPr>
              <a:t>proef</a:t>
            </a:r>
            <a:r>
              <a:rPr lang="en-GB" sz="2000">
                <a:solidFill>
                  <a:schemeClr val="dk1"/>
                </a:solidFill>
              </a:rPr>
              <a:t> </a:t>
            </a:r>
            <a:r>
              <a:rPr lang="en-GB" sz="2000" err="1">
                <a:solidFill>
                  <a:schemeClr val="dk1"/>
                </a:solidFill>
              </a:rPr>
              <a:t>een</a:t>
            </a:r>
            <a:r>
              <a:rPr lang="en-GB" sz="2000">
                <a:solidFill>
                  <a:schemeClr val="dk1"/>
                </a:solidFill>
              </a:rPr>
              <a:t> </a:t>
            </a:r>
            <a:r>
              <a:rPr lang="en-GB" sz="2000" err="1">
                <a:solidFill>
                  <a:schemeClr val="dk1"/>
                </a:solidFill>
              </a:rPr>
              <a:t>nieuwe</a:t>
            </a:r>
            <a:r>
              <a:rPr lang="en-GB" sz="2000">
                <a:solidFill>
                  <a:schemeClr val="dk1"/>
                </a:solidFill>
              </a:rPr>
              <a:t> </a:t>
            </a:r>
            <a:r>
              <a:rPr lang="en-GB" sz="2000" err="1">
                <a:solidFill>
                  <a:schemeClr val="dk1"/>
                </a:solidFill>
              </a:rPr>
              <a:t>behandeling</a:t>
            </a:r>
            <a:r>
              <a:rPr lang="en-GB" sz="2000">
                <a:solidFill>
                  <a:schemeClr val="dk1"/>
                </a:solidFill>
              </a:rPr>
              <a:t> </a:t>
            </a:r>
            <a:r>
              <a:rPr lang="en-GB" sz="2000" err="1">
                <a:solidFill>
                  <a:schemeClr val="dk1"/>
                </a:solidFill>
              </a:rPr>
              <a:t>voor</a:t>
            </a:r>
            <a:r>
              <a:rPr lang="en-GB" sz="2000">
                <a:solidFill>
                  <a:schemeClr val="dk1"/>
                </a:solidFill>
              </a:rPr>
              <a:t> </a:t>
            </a:r>
            <a:r>
              <a:rPr lang="en-GB" sz="2000" err="1">
                <a:solidFill>
                  <a:schemeClr val="dk1"/>
                </a:solidFill>
              </a:rPr>
              <a:t>artritis</a:t>
            </a:r>
            <a:r>
              <a:rPr lang="en-GB" sz="2000">
                <a:solidFill>
                  <a:schemeClr val="dk1"/>
                </a:solidFill>
              </a:rPr>
              <a:t> </a:t>
            </a:r>
            <a:r>
              <a:rPr lang="en-GB" sz="2000" err="1">
                <a:solidFill>
                  <a:schemeClr val="dk1"/>
                </a:solidFill>
              </a:rPr>
              <a:t>hebben</a:t>
            </a:r>
            <a:r>
              <a:rPr lang="en-GB" sz="2000">
                <a:solidFill>
                  <a:schemeClr val="dk1"/>
                </a:solidFill>
              </a:rPr>
              <a:t> </a:t>
            </a:r>
            <a:r>
              <a:rPr lang="en-GB" sz="2000" err="1">
                <a:solidFill>
                  <a:schemeClr val="dk1"/>
                </a:solidFill>
              </a:rPr>
              <a:t>gekregen</a:t>
            </a:r>
            <a:r>
              <a:rPr lang="en-GB" sz="2000">
                <a:solidFill>
                  <a:schemeClr val="dk1"/>
                </a:solidFill>
              </a:rPr>
              <a:t>.</a:t>
            </a:r>
          </a:p>
          <a:p>
            <a:r>
              <a:rPr lang="en-GB" sz="2000">
                <a:solidFill>
                  <a:schemeClr val="dk1"/>
                </a:solidFill>
              </a:rPr>
              <a:t>Het </a:t>
            </a:r>
            <a:r>
              <a:rPr lang="en-GB" sz="2000" err="1">
                <a:solidFill>
                  <a:schemeClr val="dk1"/>
                </a:solidFill>
              </a:rPr>
              <a:t>softwareproject</a:t>
            </a:r>
            <a:r>
              <a:rPr lang="en-GB" sz="2000">
                <a:solidFill>
                  <a:schemeClr val="dk1"/>
                </a:solidFill>
              </a:rPr>
              <a:t> is </a:t>
            </a:r>
            <a:r>
              <a:rPr lang="en-GB" sz="2000" err="1">
                <a:solidFill>
                  <a:schemeClr val="dk1"/>
                </a:solidFill>
              </a:rPr>
              <a:t>nog</a:t>
            </a:r>
            <a:r>
              <a:rPr lang="en-GB" sz="2000">
                <a:solidFill>
                  <a:schemeClr val="dk1"/>
                </a:solidFill>
              </a:rPr>
              <a:t> </a:t>
            </a:r>
            <a:r>
              <a:rPr lang="en-GB" sz="2000" err="1">
                <a:solidFill>
                  <a:schemeClr val="dk1"/>
                </a:solidFill>
              </a:rPr>
              <a:t>niet</a:t>
            </a:r>
            <a:r>
              <a:rPr lang="en-GB" sz="2000">
                <a:solidFill>
                  <a:schemeClr val="dk1"/>
                </a:solidFill>
              </a:rPr>
              <a:t> </a:t>
            </a:r>
            <a:r>
              <a:rPr lang="en-GB" sz="2000" err="1">
                <a:solidFill>
                  <a:schemeClr val="dk1"/>
                </a:solidFill>
              </a:rPr>
              <a:t>af</a:t>
            </a:r>
            <a:r>
              <a:rPr lang="en-GB" sz="2000">
                <a:solidFill>
                  <a:schemeClr val="dk1"/>
                </a:solidFill>
              </a:rPr>
              <a:t> </a:t>
            </a:r>
            <a:r>
              <a:rPr lang="en-GB" sz="2000" err="1">
                <a:solidFill>
                  <a:schemeClr val="dk1"/>
                </a:solidFill>
              </a:rPr>
              <a:t>en</a:t>
            </a:r>
            <a:r>
              <a:rPr lang="en-GB" sz="2000">
                <a:solidFill>
                  <a:schemeClr val="dk1"/>
                </a:solidFill>
              </a:rPr>
              <a:t> </a:t>
            </a:r>
            <a:r>
              <a:rPr lang="en-GB" sz="2000" err="1">
                <a:solidFill>
                  <a:schemeClr val="dk1"/>
                </a:solidFill>
              </a:rPr>
              <a:t>bevat</a:t>
            </a:r>
            <a:r>
              <a:rPr lang="en-GB" sz="2000">
                <a:solidFill>
                  <a:schemeClr val="dk1"/>
                </a:solidFill>
              </a:rPr>
              <a:t> </a:t>
            </a:r>
            <a:r>
              <a:rPr lang="en-GB" sz="2000" err="1">
                <a:solidFill>
                  <a:schemeClr val="dk1"/>
                </a:solidFill>
              </a:rPr>
              <a:t>enkele</a:t>
            </a:r>
            <a:r>
              <a:rPr lang="en-GB" sz="2000">
                <a:solidFill>
                  <a:schemeClr val="dk1"/>
                </a:solidFill>
              </a:rPr>
              <a:t> bugs </a:t>
            </a:r>
            <a:r>
              <a:rPr lang="en-GB" sz="2000" err="1">
                <a:solidFill>
                  <a:schemeClr val="dk1"/>
                </a:solidFill>
              </a:rPr>
              <a:t>en</a:t>
            </a:r>
            <a:r>
              <a:rPr lang="en-GB" sz="2000">
                <a:solidFill>
                  <a:schemeClr val="dk1"/>
                </a:solidFill>
              </a:rPr>
              <a:t> tests die </a:t>
            </a:r>
            <a:r>
              <a:rPr lang="en-GB" sz="2000" err="1">
                <a:solidFill>
                  <a:schemeClr val="dk1"/>
                </a:solidFill>
              </a:rPr>
              <a:t>niet</a:t>
            </a:r>
            <a:r>
              <a:rPr lang="en-GB" sz="2000">
                <a:solidFill>
                  <a:schemeClr val="dk1"/>
                </a:solidFill>
              </a:rPr>
              <a:t> </a:t>
            </a:r>
            <a:r>
              <a:rPr lang="en-GB" sz="2000" err="1">
                <a:solidFill>
                  <a:schemeClr val="dk1"/>
                </a:solidFill>
              </a:rPr>
              <a:t>werken</a:t>
            </a:r>
            <a:r>
              <a:rPr lang="en-GB" sz="2000">
                <a:solidFill>
                  <a:schemeClr val="dk1"/>
                </a:solidFill>
              </a:rPr>
              <a:t>. Ook </a:t>
            </a:r>
            <a:r>
              <a:rPr lang="en-GB" sz="2000" err="1">
                <a:solidFill>
                  <a:schemeClr val="dk1"/>
                </a:solidFill>
              </a:rPr>
              <a:t>voldoet</a:t>
            </a:r>
            <a:r>
              <a:rPr lang="en-GB" sz="2000">
                <a:solidFill>
                  <a:schemeClr val="dk1"/>
                </a:solidFill>
              </a:rPr>
              <a:t> het </a:t>
            </a:r>
            <a:r>
              <a:rPr lang="en-GB" sz="2000" err="1">
                <a:solidFill>
                  <a:schemeClr val="dk1"/>
                </a:solidFill>
              </a:rPr>
              <a:t>niet</a:t>
            </a:r>
            <a:r>
              <a:rPr lang="en-GB" sz="2000">
                <a:solidFill>
                  <a:schemeClr val="dk1"/>
                </a:solidFill>
              </a:rPr>
              <a:t> </a:t>
            </a:r>
            <a:r>
              <a:rPr lang="en-GB" sz="2000" err="1">
                <a:solidFill>
                  <a:schemeClr val="dk1"/>
                </a:solidFill>
              </a:rPr>
              <a:t>aan</a:t>
            </a:r>
            <a:r>
              <a:rPr lang="en-GB" sz="2000">
                <a:solidFill>
                  <a:schemeClr val="dk1"/>
                </a:solidFill>
              </a:rPr>
              <a:t> de FAIR principles.</a:t>
            </a:r>
          </a:p>
          <a:p>
            <a:r>
              <a:rPr lang="en-NL"/>
              <a:t>In de ochtenden werken jullie in twee of drietallen, engineers gekoppeld aan support staff. Jullie zorgen er dan samen voor dat het project voldoet aan de FAIR principles.</a:t>
            </a:r>
            <a:endParaRPr lang="en-GB" sz="2000">
              <a:solidFill>
                <a:schemeClr val="dk1"/>
              </a:solidFill>
            </a:endParaRPr>
          </a:p>
          <a:p>
            <a:r>
              <a:rPr lang="en-GB" sz="2000">
                <a:solidFill>
                  <a:schemeClr val="dk1"/>
                </a:solidFill>
              </a:rPr>
              <a:t>In de </a:t>
            </a:r>
            <a:r>
              <a:rPr lang="en-GB" sz="2000" err="1">
                <a:solidFill>
                  <a:schemeClr val="dk1"/>
                </a:solidFill>
              </a:rPr>
              <a:t>middagen</a:t>
            </a:r>
            <a:r>
              <a:rPr lang="en-GB" sz="2000">
                <a:solidFill>
                  <a:schemeClr val="dk1"/>
                </a:solidFill>
              </a:rPr>
              <a:t> </a:t>
            </a:r>
            <a:r>
              <a:rPr lang="en-GB" sz="2000" err="1">
                <a:solidFill>
                  <a:schemeClr val="dk1"/>
                </a:solidFill>
              </a:rPr>
              <a:t>werken</a:t>
            </a:r>
            <a:r>
              <a:rPr lang="en-GB" sz="2000">
                <a:solidFill>
                  <a:schemeClr val="dk1"/>
                </a:solidFill>
              </a:rPr>
              <a:t> de engineers </a:t>
            </a:r>
            <a:r>
              <a:rPr lang="en-GB" sz="2000" err="1">
                <a:solidFill>
                  <a:schemeClr val="dk1"/>
                </a:solidFill>
              </a:rPr>
              <a:t>individueel</a:t>
            </a:r>
            <a:r>
              <a:rPr lang="en-GB" sz="2000">
                <a:solidFill>
                  <a:schemeClr val="dk1"/>
                </a:solidFill>
              </a:rPr>
              <a:t> </a:t>
            </a:r>
            <a:r>
              <a:rPr lang="en-GB" sz="2000" err="1">
                <a:solidFill>
                  <a:schemeClr val="dk1"/>
                </a:solidFill>
              </a:rPr>
              <a:t>en</a:t>
            </a:r>
            <a:r>
              <a:rPr lang="en-GB" sz="2000">
                <a:solidFill>
                  <a:schemeClr val="dk1"/>
                </a:solidFill>
              </a:rPr>
              <a:t> in </a:t>
            </a:r>
            <a:r>
              <a:rPr lang="en-GB" sz="2000" err="1">
                <a:solidFill>
                  <a:schemeClr val="dk1"/>
                </a:solidFill>
              </a:rPr>
              <a:t>groepjes</a:t>
            </a:r>
            <a:r>
              <a:rPr lang="en-GB" sz="2000">
                <a:solidFill>
                  <a:schemeClr val="dk1"/>
                </a:solidFill>
              </a:rPr>
              <a:t> van 3/4 </a:t>
            </a:r>
            <a:r>
              <a:rPr lang="en-GB" sz="2000" err="1">
                <a:solidFill>
                  <a:schemeClr val="dk1"/>
                </a:solidFill>
              </a:rPr>
              <a:t>aan</a:t>
            </a:r>
            <a:r>
              <a:rPr lang="en-GB" sz="2000">
                <a:solidFill>
                  <a:schemeClr val="dk1"/>
                </a:solidFill>
              </a:rPr>
              <a:t> het </a:t>
            </a:r>
            <a:r>
              <a:rPr lang="en-GB" sz="2000" err="1">
                <a:solidFill>
                  <a:schemeClr val="dk1"/>
                </a:solidFill>
              </a:rPr>
              <a:t>verbeteren</a:t>
            </a:r>
            <a:r>
              <a:rPr lang="en-GB" sz="2000">
                <a:solidFill>
                  <a:schemeClr val="dk1"/>
                </a:solidFill>
              </a:rPr>
              <a:t> van de code van het project.</a:t>
            </a:r>
          </a:p>
          <a:p>
            <a:r>
              <a:rPr lang="en-GB" err="1">
                <a:solidFill>
                  <a:schemeClr val="dk1"/>
                </a:solidFill>
              </a:rPr>
              <a:t>Voor</a:t>
            </a:r>
            <a:r>
              <a:rPr lang="en-GB">
                <a:solidFill>
                  <a:schemeClr val="dk1"/>
                </a:solidFill>
              </a:rPr>
              <a:t> het Software Management Plan </a:t>
            </a:r>
            <a:r>
              <a:rPr lang="en-GB" err="1">
                <a:solidFill>
                  <a:schemeClr val="dk1"/>
                </a:solidFill>
              </a:rPr>
              <a:t>kun</a:t>
            </a:r>
            <a:r>
              <a:rPr lang="en-GB">
                <a:solidFill>
                  <a:schemeClr val="dk1"/>
                </a:solidFill>
              </a:rPr>
              <a:t> je </a:t>
            </a:r>
            <a:r>
              <a:rPr lang="en-GB" err="1">
                <a:solidFill>
                  <a:schemeClr val="dk1"/>
                </a:solidFill>
              </a:rPr>
              <a:t>ook</a:t>
            </a:r>
            <a:r>
              <a:rPr lang="en-GB">
                <a:solidFill>
                  <a:schemeClr val="dk1"/>
                </a:solidFill>
              </a:rPr>
              <a:t> </a:t>
            </a:r>
            <a:r>
              <a:rPr lang="en-GB" err="1">
                <a:solidFill>
                  <a:schemeClr val="dk1"/>
                </a:solidFill>
              </a:rPr>
              <a:t>een</a:t>
            </a:r>
            <a:r>
              <a:rPr lang="en-GB">
                <a:solidFill>
                  <a:schemeClr val="dk1"/>
                </a:solidFill>
              </a:rPr>
              <a:t> van je eigen </a:t>
            </a:r>
            <a:r>
              <a:rPr lang="en-GB" err="1">
                <a:solidFill>
                  <a:schemeClr val="dk1"/>
                </a:solidFill>
              </a:rPr>
              <a:t>projecten</a:t>
            </a:r>
            <a:r>
              <a:rPr lang="en-GB">
                <a:solidFill>
                  <a:schemeClr val="dk1"/>
                </a:solidFill>
              </a:rPr>
              <a:t> </a:t>
            </a:r>
            <a:r>
              <a:rPr lang="en-GB" err="1">
                <a:solidFill>
                  <a:schemeClr val="dk1"/>
                </a:solidFill>
              </a:rPr>
              <a:t>gebruiken</a:t>
            </a:r>
            <a:endParaRPr lang="en-GB" sz="2000">
              <a:solidFill>
                <a:schemeClr val="dk1"/>
              </a:solidFill>
            </a:endParaRPr>
          </a:p>
          <a:p>
            <a:r>
              <a:rPr lang="en-GB">
                <a:solidFill>
                  <a:schemeClr val="dk1"/>
                </a:solidFill>
              </a:rPr>
              <a:t>Zorg </a:t>
            </a:r>
            <a:r>
              <a:rPr lang="en-GB" err="1">
                <a:solidFill>
                  <a:schemeClr val="dk1"/>
                </a:solidFill>
              </a:rPr>
              <a:t>dat</a:t>
            </a:r>
            <a:r>
              <a:rPr lang="en-GB">
                <a:solidFill>
                  <a:schemeClr val="dk1"/>
                </a:solidFill>
              </a:rPr>
              <a:t> </a:t>
            </a:r>
            <a:r>
              <a:rPr lang="en-GB" err="1">
                <a:solidFill>
                  <a:schemeClr val="dk1"/>
                </a:solidFill>
              </a:rPr>
              <a:t>iedereen</a:t>
            </a:r>
            <a:r>
              <a:rPr lang="en-GB">
                <a:solidFill>
                  <a:schemeClr val="dk1"/>
                </a:solidFill>
              </a:rPr>
              <a:t> </a:t>
            </a:r>
            <a:r>
              <a:rPr lang="en-GB" err="1">
                <a:solidFill>
                  <a:schemeClr val="dk1"/>
                </a:solidFill>
              </a:rPr>
              <a:t>leert</a:t>
            </a:r>
            <a:r>
              <a:rPr lang="en-GB">
                <a:solidFill>
                  <a:schemeClr val="dk1"/>
                </a:solidFill>
              </a:rPr>
              <a:t>!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8762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7E995BE1-0C5D-C689-BA09-87C259E3432F}"/>
              </a:ext>
            </a:extLst>
          </p:cNvPr>
          <p:cNvSpPr/>
          <p:nvPr/>
        </p:nvSpPr>
        <p:spPr>
          <a:xfrm>
            <a:off x="11245742" y="1811825"/>
            <a:ext cx="45719" cy="1490562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C4F6F64-1A82-74C5-3572-883FEF3A0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006815"/>
            <a:ext cx="2080416" cy="57203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DC57EA2F-CDA2-10A9-D43A-4D3703AD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1" y="5638800"/>
            <a:ext cx="872913" cy="91259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F087629-09AA-5F4C-A915-7D823370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D251D8-1946-C74A-832C-138A140A4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170" name="Picture 2" descr="Asap">
            <a:extLst>
              <a:ext uri="{FF2B5EF4-FFF2-40B4-BE49-F238E27FC236}">
                <a16:creationId xmlns:a16="http://schemas.microsoft.com/office/drawing/2014/main" id="{74492431-D1DE-4D43-860F-28BD1A934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51" y="0"/>
            <a:ext cx="1524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6A8F50-A334-1B42-A343-7D598BB9AA59}"/>
              </a:ext>
            </a:extLst>
          </p:cNvPr>
          <p:cNvSpPr txBox="1"/>
          <p:nvPr/>
        </p:nvSpPr>
        <p:spPr>
          <a:xfrm>
            <a:off x="6395359" y="2844225"/>
            <a:ext cx="4924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3200"/>
              <a:t>Kies het juiste gereedschap!</a:t>
            </a:r>
          </a:p>
        </p:txBody>
      </p:sp>
    </p:spTree>
    <p:extLst>
      <p:ext uri="{BB962C8B-B14F-4D97-AF65-F5344CB8AC3E}">
        <p14:creationId xmlns:p14="http://schemas.microsoft.com/office/powerpoint/2010/main" val="670816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D5B28-127B-ED49-9A36-ACDB07742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6639" y="2142237"/>
            <a:ext cx="7319143" cy="1678558"/>
          </a:xfrm>
        </p:spPr>
        <p:txBody>
          <a:bodyPr/>
          <a:lstStyle/>
          <a:p>
            <a:r>
              <a:rPr lang="en-US" sz="3200"/>
              <a:t>FAIR principles for software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10353C8-F1B0-84E8-4EAC-CD7DC7604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54" y="-13653"/>
            <a:ext cx="4071978" cy="4238625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2C4E1640-FA4A-6866-C499-4E7C613A4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" y="1199515"/>
            <a:ext cx="2030418" cy="565848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4F24F41-6B62-73DD-D4A8-69C5CA4E6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2" y="4393182"/>
            <a:ext cx="4071979" cy="2474343"/>
          </a:xfrm>
          <a:prstGeom prst="rect">
            <a:avLst/>
          </a:prstGeom>
        </p:spPr>
      </p:pic>
      <p:pic>
        <p:nvPicPr>
          <p:cNvPr id="15" name="Afbeelding 14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BA48A7DB-4F19-A414-B682-BB6DC4CD4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817262"/>
            <a:ext cx="731832" cy="1760353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2BC4B1A0-6291-F8CA-B7B4-45301CD53D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2" y="2840204"/>
            <a:ext cx="569243" cy="1303172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213E253A-4C9A-3FE3-0ABD-4597D3E9F6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006815"/>
            <a:ext cx="2080416" cy="57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91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7E995BE1-0C5D-C689-BA09-87C259E3432F}"/>
              </a:ext>
            </a:extLst>
          </p:cNvPr>
          <p:cNvSpPr/>
          <p:nvPr/>
        </p:nvSpPr>
        <p:spPr>
          <a:xfrm>
            <a:off x="7049435" y="1285875"/>
            <a:ext cx="4290679" cy="4050597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95315C-530A-354B-ABAD-571EA19CC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862" y="530049"/>
            <a:ext cx="8893738" cy="991479"/>
          </a:xfrm>
        </p:spPr>
        <p:txBody>
          <a:bodyPr/>
          <a:lstStyle/>
          <a:p>
            <a:r>
              <a:rPr lang="en-US" sz="3600" b="1">
                <a:latin typeface="Nunito"/>
              </a:rPr>
              <a:t>Wat is FAIR?</a:t>
            </a:r>
            <a:endParaRPr lang="nl-NL" sz="360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C4F6F64-1A82-74C5-3572-883FEF3A0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006815"/>
            <a:ext cx="2080416" cy="57203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DC57EA2F-CDA2-10A9-D43A-4D3703AD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1" y="5638800"/>
            <a:ext cx="872913" cy="912591"/>
          </a:xfrm>
          <a:prstGeom prst="rect">
            <a:avLst/>
          </a:prstGeom>
        </p:spPr>
      </p:pic>
      <p:pic>
        <p:nvPicPr>
          <p:cNvPr id="3074" name="Picture 2" descr="FAIR principles">
            <a:extLst>
              <a:ext uri="{FF2B5EF4-FFF2-40B4-BE49-F238E27FC236}">
                <a16:creationId xmlns:a16="http://schemas.microsoft.com/office/drawing/2014/main" id="{BD879CF8-9832-C24F-BB91-BA2325CF85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678" y="1521528"/>
            <a:ext cx="9136481" cy="356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812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AE72A-6718-3544-B24C-483BF1EE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200"/>
              <a:t>FAIR principles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E4F85-4B5A-0947-830C-A1CA546CC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3591C-AB2C-E148-82A7-E2FEAB6FEE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D0DB92-E232-D64C-B881-AA92FE14D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417" y="0"/>
            <a:ext cx="407992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881B9-3300-9945-84AE-6F0622E6E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67" y="972207"/>
            <a:ext cx="11992809" cy="432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67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7E995BE1-0C5D-C689-BA09-87C259E3432F}"/>
              </a:ext>
            </a:extLst>
          </p:cNvPr>
          <p:cNvSpPr/>
          <p:nvPr/>
        </p:nvSpPr>
        <p:spPr>
          <a:xfrm>
            <a:off x="7049435" y="1285875"/>
            <a:ext cx="4290679" cy="4050597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C4F6F64-1A82-74C5-3572-883FEF3A0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006815"/>
            <a:ext cx="2080416" cy="57203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DC57EA2F-CDA2-10A9-D43A-4D3703AD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1" y="5638800"/>
            <a:ext cx="872913" cy="91259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988E37-246F-AA44-A61D-8FED59533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446" y="6292832"/>
            <a:ext cx="4751615" cy="2076904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f</a:t>
            </a:r>
            <a:r>
              <a:rPr lang="en-NL"/>
              <a:t>air-software.eu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B1D963-D4C5-B247-A06C-B169987B3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100" y="666750"/>
            <a:ext cx="6527800" cy="55245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126AAC8-A216-0449-A0EC-7C119C47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3922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Scienc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Custom 2">
      <a:majorFont>
        <a:latin typeface="Nunito"/>
        <a:ea typeface=""/>
        <a:cs typeface=""/>
      </a:majorFont>
      <a:minorFont>
        <a:latin typeface="Assista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bccc4ca-e175-4642-95d3-c6632d06f78c" xsi:nil="true"/>
    <lcf76f155ced4ddcb4097134ff3c332f xmlns="375943d0-1737-420d-abae-750e225a1f6c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9242AECD975D4DA7B237C2E1E764BE" ma:contentTypeVersion="17" ma:contentTypeDescription="Create a new document." ma:contentTypeScope="" ma:versionID="1be0513f33b8b56d41f3672e10798c94">
  <xsd:schema xmlns:xsd="http://www.w3.org/2001/XMLSchema" xmlns:xs="http://www.w3.org/2001/XMLSchema" xmlns:p="http://schemas.microsoft.com/office/2006/metadata/properties" xmlns:ns2="375943d0-1737-420d-abae-750e225a1f6c" xmlns:ns3="dbccc4ca-e175-4642-95d3-c6632d06f78c" targetNamespace="http://schemas.microsoft.com/office/2006/metadata/properties" ma:root="true" ma:fieldsID="07e2b3c831e4ab52d79688af249289cb" ns2:_="" ns3:_="">
    <xsd:import namespace="375943d0-1737-420d-abae-750e225a1f6c"/>
    <xsd:import namespace="dbccc4ca-e175-4642-95d3-c6632d06f7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5943d0-1737-420d-abae-750e225a1f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c0ad629c-0c64-4cfd-a7c6-02f1c6e495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ccc4ca-e175-4642-95d3-c6632d06f78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ba9bfee0-987d-4126-a462-19846f6d7e75}" ma:internalName="TaxCatchAll" ma:showField="CatchAllData" ma:web="dbccc4ca-e175-4642-95d3-c6632d06f7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FF6FBF-B4F4-49AD-A88B-091F94ABFAFA}">
  <ds:schemaRefs>
    <ds:schemaRef ds:uri="375943d0-1737-420d-abae-750e225a1f6c"/>
    <ds:schemaRef ds:uri="dbccc4ca-e175-4642-95d3-c6632d06f78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94A07A1-F9B9-4C1D-AAC8-E8FF11941C8B}">
  <ds:schemaRefs>
    <ds:schemaRef ds:uri="375943d0-1737-420d-abae-750e225a1f6c"/>
    <ds:schemaRef ds:uri="dbccc4ca-e175-4642-95d3-c6632d06f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72CECC3-7DC2-48A3-A34C-CF77ADEDD2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FAIR principles, Software Management Plans, and best practices for research software development</vt:lpstr>
      <vt:lpstr>FAIR principles, Software Management Plans, and best practices for research software development</vt:lpstr>
      <vt:lpstr>PowerPoint Presentation</vt:lpstr>
      <vt:lpstr>Hoe gaan we te werk?</vt:lpstr>
      <vt:lpstr>PowerPoint Presentation</vt:lpstr>
      <vt:lpstr>FAIR principles for software</vt:lpstr>
      <vt:lpstr>Wat is FAIR?</vt:lpstr>
      <vt:lpstr>FAIR principles exercise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difference between a version control system, and using a cloud storage system (Google Drive, DropBox, OneDrive)</vt:lpstr>
      <vt:lpstr>What are benefits of open sourcing your code?  What are negative consequences of open sourcing your code?</vt:lpstr>
      <vt:lpstr>PowerPoint Presentation</vt:lpstr>
      <vt:lpstr>PowerPoint Presentation</vt:lpstr>
      <vt:lpstr>You have to provide information necessary to cite your software!</vt:lpstr>
      <vt:lpstr>PowerPoint Presentation</vt:lpstr>
      <vt:lpstr>Citing software is not straightforward.  You have to provide information necessary to cite your software!</vt:lpstr>
      <vt:lpstr>Citing software is not straightforward.  You have to provide information necessary to cite your software!</vt:lpstr>
      <vt:lpstr>Let’s stay in touch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Netherlands eScience Center</dc:title>
  <dc:creator>Ben van Werkhoven</dc:creator>
  <cp:revision>1</cp:revision>
  <dcterms:created xsi:type="dcterms:W3CDTF">2021-07-14T12:30:17Z</dcterms:created>
  <dcterms:modified xsi:type="dcterms:W3CDTF">2023-04-04T07:40:02Z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0x0101008C9242AECD975D4DA7B237C2E1E764BE</vt:lpwstr>
  </property>
  <property fmtid="{D5CDD505-2E9C-101B-9397-08002B2CF9AE}" pid="3" name="MediaServiceImageTags">
    <vt:lpwstr/>
  </property>
</Properties>
</file>